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4.xml" ContentType="application/vnd.openxmlformats-officedocument.presentationml.tags+xml"/>
  <Override PartName="/ppt/notesSlides/notesSlide3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5.xml" ContentType="application/vnd.openxmlformats-officedocument.presentationml.notesSlide+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9" autoAdjust="0"/>
    <p:restoredTop sz="90931" autoAdjust="0"/>
  </p:normalViewPr>
  <p:slideViewPr>
    <p:cSldViewPr>
      <p:cViewPr>
        <p:scale>
          <a:sx n="195" d="100"/>
          <a:sy n="195" d="100"/>
        </p:scale>
        <p:origin x="121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Full joint probability table with 2^n entries</a:t>
            </a:r>
            <a:r>
              <a:rPr lang="en-US" baseline="0" dirty="0" smtClean="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Bayes</a:t>
            </a:r>
            <a:r>
              <a:rPr lang="en-US" baseline="0" dirty="0" smtClean="0"/>
              <a:t> Nets give us a different way of thinking about probability distributions.  Instead of just a full joint table, we’re going to go to a more </a:t>
            </a:r>
            <a:r>
              <a:rPr lang="en-US" b="1" baseline="0" dirty="0" smtClean="0"/>
              <a:t>compact representation </a:t>
            </a:r>
            <a:r>
              <a:rPr lang="en-US" baseline="0" dirty="0" smtClean="0"/>
              <a:t>that directly encodes our independence assumptions and which give us a graphical way of representing the interaction of variables which makes the </a:t>
            </a:r>
            <a:r>
              <a:rPr lang="en-US" b="1" baseline="0" dirty="0" smtClean="0"/>
              <a:t>structure</a:t>
            </a:r>
            <a:r>
              <a:rPr lang="en-US" baseline="0" dirty="0" smtClean="0"/>
              <a:t> </a:t>
            </a:r>
            <a:r>
              <a:rPr lang="en-US" b="1" baseline="0" dirty="0" smtClean="0"/>
              <a:t>of the problem </a:t>
            </a:r>
            <a:r>
              <a:rPr lang="en-US" baseline="0" dirty="0" smtClean="0"/>
              <a:t>much more obvious.</a:t>
            </a:r>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No edges at all!!!</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a:t>
            </a:r>
          </a:p>
          <a:p>
            <a:r>
              <a:rPr lang="en-US" dirty="0" smtClean="0"/>
              <a:t>R </a:t>
            </a:r>
            <a:r>
              <a:rPr lang="en-US" dirty="0" smtClean="0">
                <a:sym typeface="Wingdings"/>
              </a:rPr>
              <a:t> T</a:t>
            </a:r>
          </a:p>
          <a:p>
            <a:r>
              <a:rPr lang="en-US" dirty="0" smtClean="0">
                <a:sym typeface="Wingdings"/>
              </a:rPr>
              <a:t>L  R</a:t>
            </a:r>
          </a:p>
          <a:p>
            <a:r>
              <a:rPr lang="en-US" dirty="0" smtClean="0">
                <a:sym typeface="Wingdings"/>
              </a:rPr>
              <a:t>R</a:t>
            </a:r>
            <a:r>
              <a:rPr lang="en-US" baseline="0" dirty="0" smtClean="0">
                <a:sym typeface="Wingdings"/>
              </a:rPr>
              <a:t>  D</a:t>
            </a:r>
          </a:p>
          <a:p>
            <a:r>
              <a:rPr lang="en-US" baseline="0" dirty="0" smtClean="0">
                <a:sym typeface="Wingdings"/>
              </a:rPr>
              <a:t>B  T</a:t>
            </a:r>
          </a:p>
          <a:p>
            <a:r>
              <a:rPr lang="en-US" baseline="0" dirty="0" smtClean="0">
                <a:sym typeface="Wingdings"/>
              </a:rPr>
              <a:t>R  B</a:t>
            </a:r>
          </a:p>
          <a:p>
            <a:r>
              <a:rPr lang="en-US" baseline="0" dirty="0" smtClean="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p>
          <a:p>
            <a:r>
              <a:rPr lang="en-US" dirty="0" smtClean="0"/>
              <a:t>B -&gt; A</a:t>
            </a:r>
          </a:p>
          <a:p>
            <a:r>
              <a:rPr lang="en-US" dirty="0" smtClean="0"/>
              <a:t>A</a:t>
            </a:r>
            <a:r>
              <a:rPr lang="en-US" baseline="0" dirty="0" smtClean="0"/>
              <a:t> -&gt; M</a:t>
            </a:r>
          </a:p>
          <a:p>
            <a:r>
              <a:rPr lang="en-US" baseline="0" dirty="0" smtClean="0"/>
              <a:t>A -&gt; J</a:t>
            </a:r>
          </a:p>
          <a:p>
            <a:r>
              <a:rPr lang="en-US" dirty="0" smtClean="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J_||_B,E,M|A</a:t>
            </a:r>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Linear in N rather than exponential in N</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br>
              <a:rPr lang="en-US" baseline="0" dirty="0" smtClean="0"/>
            </a:br>
            <a:r>
              <a:rPr lang="en-US" baseline="0" dirty="0" smtClean="0"/>
              <a:t>In addition we could also write </a:t>
            </a:r>
            <a:r>
              <a:rPr lang="en-US" baseline="0" dirty="0" err="1" smtClean="0"/>
              <a:t>For_all</a:t>
            </a:r>
            <a:r>
              <a:rPr lang="en-US" baseline="0" dirty="0" smtClean="0"/>
              <a:t> x, y : P(</a:t>
            </a:r>
            <a:r>
              <a:rPr lang="en-US" baseline="0" dirty="0" err="1" smtClean="0"/>
              <a:t>y|x</a:t>
            </a:r>
            <a:r>
              <a:rPr lang="en-US" baseline="0" dirty="0" smtClean="0"/>
              <a:t>) = P(y)</a:t>
            </a:r>
            <a:br>
              <a:rPr lang="en-US" baseline="0" dirty="0" smtClean="0"/>
            </a:br>
            <a:r>
              <a:rPr lang="en-US" baseline="0" dirty="0" smtClean="0"/>
              <a:t/>
            </a:r>
            <a:br>
              <a:rPr lang="en-US" baseline="0" dirty="0" smtClean="0"/>
            </a:br>
            <a:r>
              <a:rPr lang="en-US" baseline="0" dirty="0" smtClean="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No, too hard for an exam </a:t>
            </a:r>
            <a:r>
              <a:rPr lang="en-US" baseline="0" dirty="0" err="1" smtClean="0"/>
              <a:t>questino</a:t>
            </a:r>
            <a:r>
              <a:rPr lang="en-US" baseline="0" dirty="0" smtClean="0"/>
              <a:t>.</a:t>
            </a:r>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p>
          <a:p>
            <a:endParaRPr lang="en-US" baseline="0" dirty="0" smtClean="0"/>
          </a:p>
          <a:p>
            <a:r>
              <a:rPr lang="en-US" baseline="0" dirty="0" smtClean="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Sum_z</a:t>
            </a:r>
            <a:r>
              <a:rPr lang="en-US" baseline="0" dirty="0" smtClean="0"/>
              <a:t> P(P(X,Y,Z) = </a:t>
            </a:r>
            <a:r>
              <a:rPr lang="en-US" baseline="0" dirty="0" err="1" smtClean="0"/>
              <a:t>Sum_z</a:t>
            </a:r>
            <a:r>
              <a:rPr lang="en-US" baseline="0" dirty="0" smtClean="0"/>
              <a:t> P(X)P(Y)P(Z|X,Y)</a:t>
            </a:r>
          </a:p>
          <a:p>
            <a:r>
              <a:rPr lang="en-US" dirty="0" smtClean="0"/>
              <a:t>Move P(X)</a:t>
            </a:r>
            <a:r>
              <a:rPr lang="en-US" baseline="0" dirty="0" smtClean="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P(X)P(Y) </a:t>
            </a:r>
            <a:r>
              <a:rPr lang="en-US" baseline="0" dirty="0" err="1" smtClean="0"/>
              <a:t>Sum_z</a:t>
            </a:r>
            <a:r>
              <a:rPr lang="en-US" baseline="0" dirty="0" smtClean="0"/>
              <a:t> P(Z|X,Y). </a:t>
            </a:r>
            <a:r>
              <a:rPr lang="mr-IN" baseline="0" dirty="0" smtClean="0"/>
              <a:t>…</a:t>
            </a:r>
            <a:r>
              <a:rPr lang="en-US" baseline="0" dirty="0" smtClean="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Gray</a:t>
            </a:r>
            <a:r>
              <a:rPr lang="en-US" baseline="0" dirty="0" smtClean="0"/>
              <a:t> is observed.</a:t>
            </a:r>
          </a:p>
          <a:p>
            <a:r>
              <a:rPr lang="en-US" baseline="0" dirty="0" smtClean="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triples on ones of the</a:t>
            </a:r>
            <a:r>
              <a:rPr lang="en-US" baseline="0" dirty="0" smtClean="0"/>
              <a:t> </a:t>
            </a:r>
            <a:r>
              <a:rPr lang="en-US" dirty="0" smtClean="0"/>
              <a:t>paths</a:t>
            </a:r>
            <a:r>
              <a:rPr lang="en-US" baseline="0" dirty="0" smtClean="0"/>
              <a:t> </a:t>
            </a:r>
            <a:r>
              <a:rPr lang="en-US" dirty="0" smtClean="0"/>
              <a:t>are active</a:t>
            </a:r>
            <a:r>
              <a:rPr lang="en-US" baseline="0" dirty="0" smtClean="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br>
              <a:rPr lang="en-US" baseline="0" dirty="0" smtClean="0"/>
            </a:br>
            <a:r>
              <a:rPr lang="en-US" baseline="0" dirty="0" smtClean="0"/>
              <a:t>Full independence is a limiting assumption. Why because if we measure something about 1 variable, we cannot make inferences about any of the other variables.  But that inference is exactly what we would like to be able to do.</a:t>
            </a:r>
            <a:br>
              <a:rPr lang="en-US" baseline="0" dirty="0" smtClean="0"/>
            </a:br>
            <a:r>
              <a:rPr lang="en-US" baseline="0" dirty="0" smtClean="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can say if I have a cavity</a:t>
            </a:r>
            <a:r>
              <a:rPr lang="en-US" baseline="0" dirty="0" smtClean="0"/>
              <a:t> then the chance that the probe will detect it is independent of the fact that I have a toothache. </a:t>
            </a:r>
          </a:p>
          <a:p>
            <a:r>
              <a:rPr lang="en-US" baseline="0" dirty="0" smtClean="0"/>
              <a:t>We say that Toothache and Detect are conditionally </a:t>
            </a:r>
            <a:r>
              <a:rPr lang="en-US" baseline="0" dirty="0" err="1" smtClean="0"/>
              <a:t>indpendent</a:t>
            </a:r>
            <a:r>
              <a:rPr lang="en-US" baseline="0" dirty="0" smtClean="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5.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2.png"/><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43.png"/><Relationship Id="rId8" Type="http://schemas.openxmlformats.org/officeDocument/2006/relationships/image" Target="../media/image45.png"/><Relationship Id="rId9" Type="http://schemas.openxmlformats.org/officeDocument/2006/relationships/image" Target="../media/image42.png"/><Relationship Id="rId10" Type="http://schemas.openxmlformats.org/officeDocument/2006/relationships/image" Target="../media/image46.png"/><Relationship Id="rId1" Type="http://schemas.openxmlformats.org/officeDocument/2006/relationships/tags" Target="../tags/tag28.xml"/><Relationship Id="rId2" Type="http://schemas.openxmlformats.org/officeDocument/2006/relationships/tags" Target="../tags/tag29.xml"/></Relationships>
</file>

<file path=ppt/slides/_rels/slide24.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35.png"/><Relationship Id="rId13" Type="http://schemas.openxmlformats.org/officeDocument/2006/relationships/image" Target="../media/image50.png"/><Relationship Id="rId14" Type="http://schemas.openxmlformats.org/officeDocument/2006/relationships/image" Target="../media/image17.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slideLayout" Target="../slideLayouts/slideLayout2.xml"/><Relationship Id="rId8" Type="http://schemas.openxmlformats.org/officeDocument/2006/relationships/notesSlide" Target="../notesSlides/notesSlide23.xml"/><Relationship Id="rId9" Type="http://schemas.openxmlformats.org/officeDocument/2006/relationships/image" Target="../media/image47.png"/><Relationship Id="rId10"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tags" Target="../tags/tag40.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6.png"/><Relationship Id="rId10" Type="http://schemas.openxmlformats.org/officeDocument/2006/relationships/image" Target="../media/image54.png"/><Relationship Id="rId1" Type="http://schemas.openxmlformats.org/officeDocument/2006/relationships/tags" Target="../tags/tag38.xml"/><Relationship Id="rId2" Type="http://schemas.openxmlformats.org/officeDocument/2006/relationships/tags" Target="../tags/tag3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tags" Target="../tags/tag43.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6.png"/><Relationship Id="rId9" Type="http://schemas.openxmlformats.org/officeDocument/2006/relationships/image" Target="../media/image36.png"/><Relationship Id="rId10" Type="http://schemas.openxmlformats.org/officeDocument/2006/relationships/image" Target="../media/image57.png"/><Relationship Id="rId1" Type="http://schemas.openxmlformats.org/officeDocument/2006/relationships/tags" Target="../tags/tag41.xml"/><Relationship Id="rId2"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tags" Target="../tags/tag46.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 Type="http://schemas.openxmlformats.org/officeDocument/2006/relationships/tags" Target="../tags/tag44.xml"/><Relationship Id="rId2" Type="http://schemas.openxmlformats.org/officeDocument/2006/relationships/tags" Target="../tags/tag4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1.png"/><Relationship Id="rId5" Type="http://schemas.openxmlformats.org/officeDocument/2006/relationships/image" Target="../media/image46.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69.png"/><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slideLayout" Target="../slideLayouts/slideLayout2.xml"/><Relationship Id="rId7" Type="http://schemas.openxmlformats.org/officeDocument/2006/relationships/image" Target="../media/image2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slideLayout" Target="../slideLayouts/slideLayout2.xml"/><Relationship Id="rId6" Type="http://schemas.openxmlformats.org/officeDocument/2006/relationships/notesSlide" Target="../notesSlides/notesSlide35.xml"/><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image" Target="../media/image76.png"/><Relationship Id="rId11" Type="http://schemas.openxmlformats.org/officeDocument/2006/relationships/image" Target="../media/image77.png"/><Relationship Id="rId1" Type="http://schemas.openxmlformats.org/officeDocument/2006/relationships/tags" Target="../tags/tag55.xml"/><Relationship Id="rId2"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78.png"/><Relationship Id="rId5" Type="http://schemas.openxmlformats.org/officeDocument/2006/relationships/image" Target="../media/image79.png"/><Relationship Id="rId1" Type="http://schemas.openxmlformats.org/officeDocument/2006/relationships/tags" Target="../tags/tag59.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Layout" Target="../slideLayouts/slideLayout2.xml"/><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0.png"/><Relationship Id="rId9" Type="http://schemas.openxmlformats.org/officeDocument/2006/relationships/image" Target="../media/image78.png"/><Relationship Id="rId10" Type="http://schemas.openxmlformats.org/officeDocument/2006/relationships/image" Target="../media/image79.png"/><Relationship Id="rId1" Type="http://schemas.openxmlformats.org/officeDocument/2006/relationships/tags" Target="../tags/tag60.xml"/><Relationship Id="rId2" Type="http://schemas.openxmlformats.org/officeDocument/2006/relationships/tags" Target="../tags/tag6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 Id="rId3" Type="http://schemas.openxmlformats.org/officeDocument/2006/relationships/image" Target="../media/image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86.png"/><Relationship Id="rId6" Type="http://schemas.openxmlformats.org/officeDocument/2006/relationships/image" Target="../media/image87.emf"/><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tags" Target="../tags/tag64.xml"/><Relationship Id="rId2" Type="http://schemas.openxmlformats.org/officeDocument/2006/relationships/tags" Target="../tags/tag65.xml"/></Relationships>
</file>

<file path=ppt/slides/_rels/slide48.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slideLayout" Target="../slideLayouts/slideLayout2.xml"/><Relationship Id="rId5" Type="http://schemas.openxmlformats.org/officeDocument/2006/relationships/notesSlide" Target="../notesSlides/notesSlide40.xml"/><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tags" Target="../tags/tag66.xml"/><Relationship Id="rId2"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tags" Target="../tags/tag71.xml"/><Relationship Id="rId4" Type="http://schemas.openxmlformats.org/officeDocument/2006/relationships/tags" Target="../tags/tag72.xml"/><Relationship Id="rId5" Type="http://schemas.openxmlformats.org/officeDocument/2006/relationships/tags" Target="../tags/tag73.xml"/><Relationship Id="rId6" Type="http://schemas.openxmlformats.org/officeDocument/2006/relationships/slideLayout" Target="../slideLayouts/slideLayout2.xml"/><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1" Type="http://schemas.openxmlformats.org/officeDocument/2006/relationships/image" Target="../media/image97.png"/><Relationship Id="rId1" Type="http://schemas.openxmlformats.org/officeDocument/2006/relationships/tags" Target="../tags/tag69.xml"/><Relationship Id="rId2" Type="http://schemas.openxmlformats.org/officeDocument/2006/relationships/tags" Target="../tags/tag70.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tags" Target="../tags/tag76.xml"/><Relationship Id="rId4" Type="http://schemas.openxmlformats.org/officeDocument/2006/relationships/slideLayout" Target="../slideLayouts/slideLayout2.xml"/><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1" Type="http://schemas.openxmlformats.org/officeDocument/2006/relationships/tags" Target="../tags/tag74.xml"/><Relationship Id="rId2" Type="http://schemas.openxmlformats.org/officeDocument/2006/relationships/tags" Target="../tags/tag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emf"/><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5.xml"/><Relationship Id="rId2"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a:t>
            </a:r>
            <a:r>
              <a:rPr lang="en-US" sz="2400" dirty="0" smtClean="0">
                <a:latin typeface="Calibri"/>
                <a:cs typeface="Calibri"/>
              </a:rPr>
              <a:t>– </a:t>
            </a:r>
            <a:r>
              <a:rPr lang="en-US" sz="2400" dirty="0" smtClean="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061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14 </a:t>
            </a:r>
            <a:r>
              <a:rPr lang="en-US" sz="2400" dirty="0" smtClean="0">
                <a:solidFill>
                  <a:srgbClr val="FF0000"/>
                </a:solidFill>
              </a:rPr>
              <a:t>“Probabilistic Reasoning” </a:t>
            </a:r>
            <a:r>
              <a:rPr lang="en-US" sz="2400" dirty="0" smtClean="0">
                <a:solidFill>
                  <a:srgbClr val="FF0000"/>
                </a:solidFill>
              </a:rPr>
              <a:t>(Sections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smtClean="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smtClean="0">
                <a:latin typeface="Times" charset="0"/>
              </a:rPr>
              <a:t>P(+cavity, +detect, -toothache)</a:t>
            </a:r>
            <a:endParaRPr lang="en-US" i="1" dirty="0">
              <a:latin typeface="Time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smtClean="0">
                <a:latin typeface="Calibri"/>
                <a:cs typeface="Calibri"/>
              </a:rPr>
              <a:t>E</a:t>
            </a:r>
            <a:r>
              <a:rPr lang="en-US" smtClean="0">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smtClean="0">
                <a:latin typeface="Calibri"/>
                <a:cs typeface="Calibri"/>
              </a:rPr>
              <a:t>Review: Independence</a:t>
            </a:r>
            <a:endParaRPr lang="en-US"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(sometimes tedious)</a:t>
            </a: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latin typeface="Calibri"/>
                <a:cs typeface="Calibri"/>
              </a:rPr>
              <a:t>Review: </a:t>
            </a:r>
            <a:r>
              <a:rPr lang="en-US" dirty="0" smtClean="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lab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Review: Independence</a:t>
            </a:r>
            <a:endParaRPr lang="en-US" dirty="0" smtClean="0">
              <a:latin typeface="Calibri"/>
              <a:cs typeface="Calibri"/>
            </a:endParaRP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Bayes</a:t>
            </a:r>
            <a:r>
              <a:rPr lang="en-US" altLang="ja-JP" sz="2800" dirty="0" smtClean="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it </a:t>
            </a:r>
            <a:r>
              <a:rPr lang="en-US" sz="2000" dirty="0">
                <a:latin typeface="Calibri"/>
                <a:cs typeface="Calibri"/>
              </a:rPr>
              <a:t>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Detect , Cavity) = P(Toothache | Cavity)</a:t>
            </a:r>
          </a:p>
          <a:p>
            <a:pPr lvl="1">
              <a:lnSpc>
                <a:spcPct val="80000"/>
              </a:lnSpc>
            </a:pPr>
            <a:r>
              <a:rPr lang="en-US" sz="1800" dirty="0" smtClean="0">
                <a:latin typeface="Calibri"/>
                <a:cs typeface="Calibri"/>
              </a:rPr>
              <a:t>P(Toothache, Detect | Cavity) = P(Toothache | Cavity) P(Detect | Cavity)</a:t>
            </a:r>
          </a:p>
          <a:p>
            <a:pPr lvl="1">
              <a:lnSpc>
                <a:spcPct val="80000"/>
              </a:lnSpc>
            </a:pPr>
            <a:r>
              <a:rPr lang="en-US" sz="1800" dirty="0" smtClean="0">
                <a:latin typeface="Calibri"/>
                <a:cs typeface="Calibri"/>
              </a:rPr>
              <a:t>One can be derived from the other 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55642</TotalTime>
  <Words>4174</Words>
  <Application>Microsoft Macintosh PowerPoint</Application>
  <PresentationFormat>Widescreen</PresentationFormat>
  <Paragraphs>984</Paragraphs>
  <Slides>54</Slides>
  <Notes>40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Calibri</vt:lpstr>
      <vt:lpstr>Mangal</vt:lpstr>
      <vt:lpstr>ＭＳ Ｐゴシック</vt:lpstr>
      <vt:lpstr>Symbol</vt:lpstr>
      <vt:lpstr>Times</vt:lpstr>
      <vt:lpstr>Times New Roman</vt:lpstr>
      <vt:lpstr>Wingdings</vt:lpstr>
      <vt:lpstr>Arial</vt:lpstr>
      <vt:lpstr>dan-berkeley-nlp-v1</vt:lpstr>
      <vt:lpstr>PowerPoint Presentation</vt:lpstr>
      <vt:lpstr>Probabilistic Models</vt:lpstr>
      <vt:lpstr>Review: Independence</vt:lpstr>
      <vt:lpstr>Review: Independence?</vt:lpstr>
      <vt:lpstr>Review: Independence</vt:lpstr>
      <vt:lpstr>Review: Conditional Independence</vt:lpstr>
      <vt:lpstr>Review: 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3368</cp:revision>
  <cp:lastPrinted>2019-10-24T13:18:23Z</cp:lastPrinted>
  <dcterms:created xsi:type="dcterms:W3CDTF">2004-08-27T04:16:05Z</dcterms:created>
  <dcterms:modified xsi:type="dcterms:W3CDTF">2019-10-24T15:49:56Z</dcterms:modified>
</cp:coreProperties>
</file>